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380" r:id="rId5"/>
    <p:sldId id="339" r:id="rId6"/>
    <p:sldId id="381" r:id="rId7"/>
    <p:sldId id="383" r:id="rId8"/>
    <p:sldId id="384" r:id="rId9"/>
    <p:sldId id="351" r:id="rId10"/>
    <p:sldId id="352" r:id="rId11"/>
    <p:sldId id="353" r:id="rId12"/>
    <p:sldId id="391" r:id="rId13"/>
    <p:sldId id="389" r:id="rId14"/>
    <p:sldId id="354" r:id="rId15"/>
    <p:sldId id="390" r:id="rId16"/>
    <p:sldId id="392" r:id="rId17"/>
    <p:sldId id="356" r:id="rId18"/>
    <p:sldId id="393" r:id="rId19"/>
    <p:sldId id="394" r:id="rId20"/>
    <p:sldId id="357" r:id="rId21"/>
    <p:sldId id="395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55" r:id="rId30"/>
    <p:sldId id="346" r:id="rId31"/>
    <p:sldId id="365" r:id="rId32"/>
    <p:sldId id="366" r:id="rId33"/>
    <p:sldId id="368" r:id="rId34"/>
    <p:sldId id="370" r:id="rId35"/>
    <p:sldId id="25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6600"/>
    <a:srgbClr val="FFFFFF"/>
    <a:srgbClr val="66FF66"/>
    <a:srgbClr val="00FFFF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3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29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9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59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57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0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4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18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22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28D8-4E1A-43CD-8B6B-B1A3D2CF4942}" type="datetimeFigureOut">
              <a:rPr lang="fr-FR" smtClean="0"/>
              <a:pPr/>
              <a:t>03/04/2025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26F6-73D4-47AB-A5F9-5E08C6B55E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8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compteasso.associations.gouv.f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r.fr/ffr/cohesion_sociale/appel-a-proje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LbrPg3ri-w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LIGUE OCCITANIE RUGB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9562" y="313592"/>
            <a:ext cx="1269024" cy="1269024"/>
          </a:xfrm>
          <a:prstGeom prst="rect">
            <a:avLst/>
          </a:prstGeom>
        </p:spPr>
      </p:pic>
      <p:pic>
        <p:nvPicPr>
          <p:cNvPr id="5" name="Image 4" descr="LOGO FF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238" y="5175737"/>
            <a:ext cx="1312984" cy="13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514" y="1186995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LA NOTE DE SERVICE 2025 DE L’ANS RELATIVE AUX PROJETS SPORTIFS FEDERAUX (PSF)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dirty="0">
              <a:solidFill>
                <a:srgbClr val="C00000"/>
              </a:solidFill>
              <a:latin typeface="Bahnschrift" pitchFamily="34" charset="0"/>
            </a:endParaRP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1 - L’inclusion par le sport</a:t>
            </a:r>
          </a:p>
          <a:p>
            <a:pPr lvl="0" algn="just">
              <a:buNone/>
            </a:pPr>
            <a:r>
              <a:rPr lang="fr-FR" sz="2000" dirty="0">
                <a:latin typeface="Bahnschrift" pitchFamily="34" charset="0"/>
              </a:rPr>
              <a:t>     2 - La féminisation de la pratique sportive et l’accès aux responsabilités et à l’encadrement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3 - Le développement des actions en faveur de la pratique </a:t>
            </a:r>
            <a:r>
              <a:rPr lang="fr-FR" sz="2000" dirty="0" err="1">
                <a:latin typeface="Bahnschrift" pitchFamily="34" charset="0"/>
              </a:rPr>
              <a:t>parasport</a:t>
            </a:r>
            <a:endParaRPr lang="fr-FR" sz="2000" dirty="0">
              <a:latin typeface="Bahnschrift" pitchFamily="34" charset="0"/>
            </a:endParaRP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4 - La lutte contre toutes les formes de violences dans le sport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5 - L’accession territoriale au sport de haut niveau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6 - Le sport santé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7 - L’adaptation des pratiques sportives au changement climatique</a:t>
            </a: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LES PROJETS SPORTIFS FEDERAUX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dirty="0">
              <a:solidFill>
                <a:srgbClr val="C00000"/>
              </a:solidFill>
              <a:latin typeface="Bahnschrift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Chaque Fédération a reçu du pôle développement des pratiques la </a:t>
            </a:r>
            <a:r>
              <a:rPr lang="fr-FR" sz="2000" u="sng" dirty="0">
                <a:latin typeface="Bahnschrift" pitchFamily="34" charset="0"/>
              </a:rPr>
              <a:t>note de service</a:t>
            </a:r>
            <a:r>
              <a:rPr lang="fr-FR" sz="2000" dirty="0">
                <a:latin typeface="Bahnschrift" pitchFamily="34" charset="0"/>
              </a:rPr>
              <a:t> relative aux Projets Sportifs Fédéraux (PSF) pour l’année 2025.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Chaque Fédération rédige la </a:t>
            </a:r>
            <a:r>
              <a:rPr lang="fr-FR" sz="2000" u="sng" dirty="0">
                <a:latin typeface="Bahnschrift" pitchFamily="34" charset="0"/>
              </a:rPr>
              <a:t>note de cadrage </a:t>
            </a:r>
            <a:r>
              <a:rPr lang="fr-FR" sz="2000" dirty="0">
                <a:latin typeface="Bahnschrift" pitchFamily="34" charset="0"/>
              </a:rPr>
              <a:t>(PSF 2025) spécifique à sa discipline qui ne peut être qu’une déclinaison des directives ministérielles (note de service du pôle développement des pratiques de l’ANS .</a:t>
            </a:r>
          </a:p>
          <a:p>
            <a:pPr lvl="0"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DB84C-AE26-FC0B-3DFB-3233FD565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06ACB-F151-70DE-EF82-2D68A4F3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2F3FC-7672-2FCB-B4BA-205C8358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PROJET SPORTIF FEDERAL F.F.R. 2025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1 – LA PROMOTION DU SPORT SANTE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2 – LE DEVELOPPEMENT DE L’ETHIQUE ET DE LA CITOYENNETE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3 – LE DEVELOPPEMENT DE LA PRATIQUE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4 – L’ACCESSION AU SPORT DE HAUT NIVEAU</a:t>
            </a: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7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91785-A207-C964-6E40-897B63C13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EC5B0-A8DE-4B69-A093-62FB5660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51B95-2D46-E902-1308-3BA8E6E5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PROJET SPORTIF FEDERAL F.F.R. 2025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1 - </a:t>
            </a:r>
            <a:r>
              <a:rPr lang="fr-FR" sz="2000" b="1" dirty="0">
                <a:latin typeface="Bahnschrift" pitchFamily="34" charset="0"/>
              </a:rPr>
              <a:t>FAIRE LA PROMOTION DU SPORT SANTE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. en développant et en animant des sections de rugby santé et/ou de rugby adapté</a:t>
            </a:r>
          </a:p>
          <a:p>
            <a:pPr lvl="0" algn="just">
              <a:buNone/>
            </a:pPr>
            <a:r>
              <a:rPr lang="fr-FR" sz="2000" dirty="0">
                <a:latin typeface="Bahnschrift" pitchFamily="34" charset="0"/>
              </a:rPr>
              <a:t>          . en proposant des activités en lien avec l’inclusion de publics exclus de la pratique (personnes en situation d’handicap, personnes âgées, demandeurs d’asile, etc.)</a:t>
            </a:r>
          </a:p>
          <a:p>
            <a:pPr lvl="0">
              <a:buNone/>
            </a:pPr>
            <a:endParaRPr lang="fr-FR" sz="2000" dirty="0">
              <a:latin typeface="Bahnschrift" pitchFamily="34" charset="0"/>
            </a:endParaRPr>
          </a:p>
          <a:p>
            <a:pPr lvl="0">
              <a:buNone/>
            </a:pPr>
            <a:endParaRPr lang="fr-FR" sz="2000" dirty="0">
              <a:latin typeface="Bahnschrift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8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964268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PROJET SPORTIF FEDERAL F.F.R. 2025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2 – </a:t>
            </a:r>
            <a:r>
              <a:rPr lang="fr-FR" sz="2000" b="1" dirty="0">
                <a:latin typeface="Bahnschrift" pitchFamily="34" charset="0"/>
              </a:rPr>
              <a:t>LE DEVELOPPEMENT DE L’ETHIQUE ET DE LA CITOYENNETE</a:t>
            </a:r>
          </a:p>
          <a:p>
            <a:pPr lvl="0" algn="just">
              <a:buNone/>
            </a:pPr>
            <a:r>
              <a:rPr lang="fr-FR" sz="2000" dirty="0">
                <a:latin typeface="Bahnschrift" pitchFamily="34" charset="0"/>
              </a:rPr>
              <a:t>           - Développer une offre de rugby sur les territoires carencés en valorisant les zones rurales et les quartiers de la politique de la ville (QPV et ZRR)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 - Faire du rugby un acteur de la transition écologique dans une composante d’une politique RSO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 - Faire du Rugby un outil au service de l’insertion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 - Faire du Rugby un enjeu sociétal, fort de valeurs et de principes citoyen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 - Développer la mixité dans la vie associative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 - Lutter contre toutes les formes de violences et renforcer l’intégrité dans le rugby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  - Faire la promotion des valeurs intrinsèques du rugby</a:t>
            </a: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3DF6A-DF8B-5471-34F8-9A37BB94D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10020-4290-5136-7C4D-21F95063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4BA70-2724-2CEF-9FFA-EAA2AE49B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PROJET SPORTIF FEDERAL</a:t>
            </a:r>
          </a:p>
          <a:p>
            <a:pPr lvl="0">
              <a:buNone/>
            </a:pPr>
            <a:r>
              <a:rPr lang="fr-FR" sz="2000" b="1" dirty="0">
                <a:solidFill>
                  <a:srgbClr val="C00000"/>
                </a:solidFill>
                <a:latin typeface="Bahnschrift" pitchFamily="34" charset="0"/>
              </a:rPr>
              <a:t> </a:t>
            </a:r>
            <a:r>
              <a:rPr lang="fr-FR" sz="2000" dirty="0">
                <a:latin typeface="Bahnschrift" pitchFamily="34" charset="0"/>
              </a:rPr>
              <a:t>    3 – </a:t>
            </a:r>
            <a:r>
              <a:rPr lang="fr-FR" sz="2000" b="1" dirty="0">
                <a:latin typeface="Bahnschrift" pitchFamily="34" charset="0"/>
              </a:rPr>
              <a:t>LE DEVELOPPEMENT DE LA PRATIQUE DU RUGBY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Promouvoir la pratique féminine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Développer et structurer les Ecole de Rugby et antennes de rugby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Développer la pratique du rugby en milieu scolaire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Favoriser la pratique de découverte à 5, 7 et 10 et toutes les formes de rugby favorisant les passerelles vers la pratique encadrée et licenciée</a:t>
            </a:r>
          </a:p>
          <a:p>
            <a:pPr lvl="0" algn="just">
              <a:buNone/>
            </a:pPr>
            <a:r>
              <a:rPr lang="fr-FR" sz="2000" dirty="0">
                <a:latin typeface="Bahnschrift" pitchFamily="34" charset="0"/>
              </a:rPr>
              <a:t>         - Faire des comités départementaux et des ligues ultra-marine des interlocuteurs de proximité pour les clubs</a:t>
            </a: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0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5BC96-D210-0095-72CC-3B725486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C6EA5-6472-2B09-7C5E-A405BF09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F8AA53-AB90-BB0F-CDEA-D2952DF6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PROJET SPORTIF FEDERAL F.F.R. 2025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4 – </a:t>
            </a:r>
            <a:r>
              <a:rPr lang="fr-FR" sz="2000" b="1" dirty="0">
                <a:latin typeface="Bahnschrift" pitchFamily="34" charset="0"/>
              </a:rPr>
              <a:t>L’ACESSION AU SPORT DE HAUT NIVEAU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Détection – accession territoriale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Perfectionnement – accession territoriale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Formations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    - Compétitons</a:t>
            </a:r>
          </a:p>
          <a:p>
            <a:pPr lvl="0">
              <a:buNone/>
            </a:pP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  <a:p>
            <a:pPr lvl="0">
              <a:buNone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NB: </a:t>
            </a:r>
            <a:r>
              <a:rPr lang="fr-FR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La création d’emplois ou d’apprentissage n’est pas éligible au PSF FFR 2025 </a:t>
            </a:r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COMMENT DEPOSER SON DOSSIER ?</a:t>
            </a:r>
          </a:p>
          <a:p>
            <a:pPr lvl="0" algn="just">
              <a:buNone/>
            </a:pPr>
            <a:r>
              <a:rPr lang="fr-FR" sz="2000" dirty="0">
                <a:latin typeface="Bahnschrift" pitchFamily="34" charset="0"/>
              </a:rPr>
              <a:t>   </a:t>
            </a:r>
          </a:p>
          <a:p>
            <a:pPr>
              <a:buNone/>
            </a:pPr>
            <a:r>
              <a:rPr lang="fr-FR" sz="2000" dirty="0">
                <a:latin typeface="Bahnschrift" pitchFamily="34" charset="0"/>
              </a:rPr>
              <a:t>     Connectez-vous à la plateforme « </a:t>
            </a:r>
            <a:r>
              <a:rPr lang="fr-FR" sz="2000" b="1" i="1" dirty="0">
                <a:latin typeface="Bahnschrift" pitchFamily="34" charset="0"/>
              </a:rPr>
              <a:t>Le Compte </a:t>
            </a:r>
            <a:r>
              <a:rPr lang="fr-FR" sz="2000" b="1" i="1" dirty="0" err="1">
                <a:latin typeface="Bahnschrift" pitchFamily="34" charset="0"/>
              </a:rPr>
              <a:t>Asso</a:t>
            </a:r>
            <a:r>
              <a:rPr lang="fr-FR" sz="2000" dirty="0">
                <a:latin typeface="Bahnschrift" pitchFamily="34" charset="0"/>
              </a:rPr>
              <a:t> »</a:t>
            </a:r>
          </a:p>
          <a:p>
            <a:pPr>
              <a:buNone/>
            </a:pPr>
            <a:r>
              <a:rPr lang="fr-FR" sz="2000" b="1" u="sng" dirty="0">
                <a:solidFill>
                  <a:srgbClr val="0000FF"/>
                </a:solidFill>
                <a:latin typeface="Bahnschrift" pitchFamily="34" charset="0"/>
                <a:hlinkClick r:id="rId3"/>
              </a:rPr>
              <a:t>          https://lecompteasso.associations.gouv.fr/</a:t>
            </a:r>
            <a:endParaRPr lang="fr-FR" sz="2000" b="1" u="sng" dirty="0">
              <a:solidFill>
                <a:srgbClr val="0000FF"/>
              </a:solidFill>
              <a:latin typeface="Bahnschrift" pitchFamily="34" charset="0"/>
            </a:endParaRPr>
          </a:p>
          <a:p>
            <a:pPr>
              <a:buNone/>
            </a:pPr>
            <a:r>
              <a:rPr lang="fr-FR" sz="2000" dirty="0">
                <a:latin typeface="Bahnschrift" pitchFamily="34" charset="0"/>
              </a:rPr>
              <a:t>     en renseignant le Code territorial FFR pour déposer votre dossier.</a:t>
            </a:r>
          </a:p>
          <a:p>
            <a:pPr>
              <a:buNone/>
            </a:pPr>
            <a:endParaRPr lang="fr-FR" sz="2000" dirty="0">
              <a:latin typeface="Bahnschrift" pitchFamily="34" charset="0"/>
            </a:endParaRPr>
          </a:p>
          <a:p>
            <a:pPr>
              <a:buNone/>
            </a:pPr>
            <a:r>
              <a:rPr lang="fr-FR" sz="2000" dirty="0">
                <a:latin typeface="Bahnschrift" pitchFamily="34" charset="0"/>
              </a:rPr>
              <a:t>      Code subvention Ligue Occitanie Rugby pour la campagne « Projet Sportif Fédéral 2025 »</a:t>
            </a:r>
          </a:p>
          <a:p>
            <a:pPr>
              <a:buNone/>
            </a:pPr>
            <a:r>
              <a:rPr lang="fr-FR" sz="2000" b="1" dirty="0">
                <a:latin typeface="Bahnschrift" pitchFamily="34" charset="0"/>
              </a:rPr>
              <a:t>     </a:t>
            </a:r>
            <a:r>
              <a:rPr lang="fr-FR" sz="2000" b="1" dirty="0" err="1">
                <a:solidFill>
                  <a:srgbClr val="C00000"/>
                </a:solidFill>
                <a:latin typeface="Bahnschrift" pitchFamily="34" charset="0"/>
              </a:rPr>
              <a:t>FFRugby</a:t>
            </a:r>
            <a:r>
              <a:rPr lang="fr-FR" sz="2000" b="1" dirty="0">
                <a:solidFill>
                  <a:srgbClr val="C00000"/>
                </a:solidFill>
                <a:latin typeface="Bahnschrift" pitchFamily="34" charset="0"/>
              </a:rPr>
              <a:t> - Occitanie - Projet Sportif Fédéral - Code subventions</a:t>
            </a:r>
            <a:r>
              <a:rPr lang="fr-FR" sz="2000" dirty="0">
                <a:solidFill>
                  <a:srgbClr val="C00000"/>
                </a:solidFill>
                <a:latin typeface="Bahnschrift" pitchFamily="34" charset="0"/>
              </a:rPr>
              <a:t> : </a:t>
            </a:r>
            <a:r>
              <a:rPr lang="fr-FR" sz="2000" b="1" dirty="0">
                <a:solidFill>
                  <a:srgbClr val="C00000"/>
                </a:solidFill>
                <a:latin typeface="Bahnschrift" pitchFamily="34" charset="0"/>
              </a:rPr>
              <a:t>1398</a:t>
            </a: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  <a:p>
            <a:pPr lvl="0"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16D48-D777-E597-A938-E1E0A8E2E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D395C3-71D8-A6CB-27B8-5DA7733A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7938"/>
            <a:ext cx="12192000" cy="41221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69B7B8-5C4F-5583-7630-E960A998E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62"/>
            <a:ext cx="12192000" cy="5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8A7C6-D131-4037-8796-BFEF6586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227567-16DC-FA5A-FE07-79F60500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7" y="1121578"/>
            <a:ext cx="10656010" cy="52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LIGUE OCCITANIE RUGB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9562" y="313592"/>
            <a:ext cx="1269024" cy="1269024"/>
          </a:xfrm>
          <a:prstGeom prst="rect">
            <a:avLst/>
          </a:prstGeom>
        </p:spPr>
      </p:pic>
      <p:pic>
        <p:nvPicPr>
          <p:cNvPr id="5" name="Image 4" descr="LOGO FF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892" y="4067907"/>
            <a:ext cx="1049213" cy="1049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939" y="5130241"/>
            <a:ext cx="7578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SAVOIR CONSTRUIRE SA DEMANDE</a:t>
            </a:r>
          </a:p>
          <a:p>
            <a:pPr algn="ctr"/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DE FINANCEMENT DE</a:t>
            </a:r>
          </a:p>
          <a:p>
            <a:pPr algn="ctr"/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L’AGENCE NATIONALE DU SPORT 2025</a:t>
            </a:r>
            <a:endParaRPr lang="fr-FR" sz="2800" b="1" dirty="0">
              <a:latin typeface="Berlin Sans FB Demi" pitchFamily="34" charset="0"/>
            </a:endParaRPr>
          </a:p>
        </p:txBody>
      </p:sp>
      <p:pic>
        <p:nvPicPr>
          <p:cNvPr id="7" name="Image 6" descr="IMG AGENCE NATIONALE DU SPORT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063" y="327659"/>
            <a:ext cx="3986367" cy="20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1</a:t>
            </a:r>
            <a:r>
              <a:rPr lang="fr-FR" cap="all" dirty="0">
                <a:latin typeface="Bahnschrift" pitchFamily="34" charset="0"/>
              </a:rPr>
              <a:t> - VERIFIER L’IDENTITE DE LA STRUCTURE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2</a:t>
            </a:r>
            <a:r>
              <a:rPr lang="fr-FR" cap="all" dirty="0">
                <a:latin typeface="Bahnschrift" pitchFamily="34" charset="0"/>
              </a:rPr>
              <a:t> - IDENTIFICATION DE L’ASSOCIATION</a:t>
            </a:r>
            <a:endParaRPr lang="fr-FR" dirty="0">
              <a:latin typeface="Bahnschrift" pitchFamily="34" charset="0"/>
            </a:endParaRPr>
          </a:p>
          <a:p>
            <a:pPr>
              <a:buNone/>
            </a:pPr>
            <a:r>
              <a:rPr lang="fr-FR" cap="all" dirty="0">
                <a:latin typeface="Bahnschrift" pitchFamily="34" charset="0"/>
              </a:rPr>
              <a:t>    V.</a:t>
            </a:r>
            <a:r>
              <a:rPr lang="fr-FR" sz="2000" cap="all" dirty="0">
                <a:latin typeface="Bahnschrift" pitchFamily="34" charset="0"/>
              </a:rPr>
              <a:t>3</a:t>
            </a:r>
            <a:r>
              <a:rPr lang="fr-FR" cap="all" dirty="0">
                <a:latin typeface="Bahnschrift" pitchFamily="34" charset="0"/>
              </a:rPr>
              <a:t> - RELATIONS AVEC L’ADMINISTRATION</a:t>
            </a:r>
            <a:endParaRPr lang="fr-FR" dirty="0">
              <a:latin typeface="Bahnschrift" pitchFamily="34" charset="0"/>
            </a:endParaRPr>
          </a:p>
          <a:p>
            <a:pPr>
              <a:buNone/>
            </a:pPr>
            <a:r>
              <a:rPr lang="fr-FR" cap="all" dirty="0">
                <a:latin typeface="Bahnschrift" pitchFamily="34" charset="0"/>
              </a:rPr>
              <a:t>    V.</a:t>
            </a:r>
            <a:r>
              <a:rPr lang="fr-FR" sz="2000" cap="all" dirty="0">
                <a:latin typeface="Bahnschrift" pitchFamily="34" charset="0"/>
              </a:rPr>
              <a:t>4</a:t>
            </a:r>
            <a:r>
              <a:rPr lang="fr-FR" cap="all" dirty="0">
                <a:latin typeface="Bahnschrift" pitchFamily="34" charset="0"/>
              </a:rPr>
              <a:t> - RELATION AVEC D’AUTRES ASSOCIATIONS</a:t>
            </a:r>
            <a:endParaRPr lang="fr-FR" dirty="0">
              <a:latin typeface="Bahnschrift" pitchFamily="34" charset="0"/>
            </a:endParaRPr>
          </a:p>
          <a:p>
            <a:pPr>
              <a:buNone/>
            </a:pPr>
            <a:r>
              <a:rPr lang="fr-FR" cap="all" dirty="0">
                <a:latin typeface="Bahnschrift" pitchFamily="34" charset="0"/>
              </a:rPr>
              <a:t>    V.</a:t>
            </a:r>
            <a:r>
              <a:rPr lang="fr-FR" sz="2000" cap="all" dirty="0">
                <a:latin typeface="Bahnschrift" pitchFamily="34" charset="0"/>
              </a:rPr>
              <a:t>5</a:t>
            </a:r>
            <a:r>
              <a:rPr lang="fr-FR" cap="all" dirty="0">
                <a:latin typeface="Bahnschrift" pitchFamily="34" charset="0"/>
              </a:rPr>
              <a:t> - MOYENS HUMAINS</a:t>
            </a:r>
            <a:endParaRPr lang="fr-FR" dirty="0">
              <a:latin typeface="Bahnschrift" pitchFamily="34" charset="0"/>
            </a:endParaRPr>
          </a:p>
          <a:p>
            <a:pPr>
              <a:buNone/>
            </a:pPr>
            <a:r>
              <a:rPr lang="fr-FR" cap="all" dirty="0">
                <a:latin typeface="Bahnschrift" pitchFamily="34" charset="0"/>
              </a:rPr>
              <a:t>    V.</a:t>
            </a:r>
            <a:r>
              <a:rPr lang="fr-FR" sz="2000" cap="all" dirty="0">
                <a:latin typeface="Bahnschrift" pitchFamily="34" charset="0"/>
              </a:rPr>
              <a:t>6</a:t>
            </a:r>
            <a:r>
              <a:rPr lang="fr-FR" cap="all" dirty="0">
                <a:latin typeface="Bahnschrift" pitchFamily="34" charset="0"/>
              </a:rPr>
              <a:t> - BUDGET DE L’ASSOCIATION</a:t>
            </a:r>
            <a:endParaRPr lang="fr-FR" dirty="0">
              <a:latin typeface="Bahnschrift" pitchFamily="34" charset="0"/>
            </a:endParaRPr>
          </a:p>
          <a:p>
            <a:pPr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97EFD8-BEE2-8A16-32B6-0F8285D54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24216-3766-56EE-4A15-4363CE8D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1167537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CF872-4E1D-23BB-F268-3ACB63F8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34" y="1330638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1 - VERIFIER L’IDENTITE DE LA STRUCTURE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2 - SAISIR LES CARACTERISTIQUES DE L’ASSOCIATION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3 - VERIFIER L’ADRESSE DU SIEGE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4 - SAISIR LES COORDONNEES DE CORRESPONDSANCE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5 - SAISIR LES AFFILIATION DE L’ASSOCIATION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6 - FFR 4828Y : 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Licenciés total de la structure - licenciés hommes - licenciés femmes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Téléverser « l’attestation d’affiliation FFR » 2024/2025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7 - SAISIR LES AGREMENTS DE L’ASSOCIATION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                          </a:t>
            </a:r>
            <a:r>
              <a:rPr 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Téléverser « le récépissé de déclaration à la Préfecture »</a:t>
            </a:r>
            <a:endParaRPr lang="fr-FR" sz="2000" cap="all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8 - SAISIR LES MOYENS HUMAINS DE </a:t>
            </a:r>
            <a:r>
              <a:rPr lang="fr-FR" sz="2000" cap="all" dirty="0" err="1">
                <a:latin typeface="Bahnschrift" pitchFamily="34" charset="0"/>
              </a:rPr>
              <a:t>L’ETABLISSEMENt</a:t>
            </a:r>
            <a:r>
              <a:rPr lang="fr-FR" sz="2000" cap="all" dirty="0">
                <a:latin typeface="Bahnschrift" pitchFamily="34" charset="0"/>
              </a:rPr>
              <a:t> DEMANDEUR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                          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Nbre de dirigeants - nbre total d’adhérents - nbre d’adhérents masculins - etc.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9 - SELECTIONNER LE REPRESENTANT LEGAL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                          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 les dirigeant.es déclaré.es  en Préfecture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10 - JOINDRE LE RIB A LA DEMANDE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cap="all" dirty="0">
                <a:latin typeface="Bahnschrift" pitchFamily="34" charset="0"/>
              </a:rPr>
              <a:t>11 - LES DOCUMENTS SPECIFIQUES AU DOSSIER</a:t>
            </a:r>
          </a:p>
          <a:p>
            <a:pPr>
              <a:buNone/>
            </a:pPr>
            <a:endParaRPr lang="fr-FR" sz="2000" dirty="0">
              <a:latin typeface="Bahnschrift" pitchFamily="34" charset="0"/>
            </a:endParaRPr>
          </a:p>
          <a:p>
            <a:pPr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2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2024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7</a:t>
            </a:r>
            <a:r>
              <a:rPr lang="fr-FR" cap="all" dirty="0">
                <a:latin typeface="Bahnschrift" pitchFamily="34" charset="0"/>
              </a:rPr>
              <a:t> - PROJET : OBJET DE LA DEMANDE</a:t>
            </a:r>
            <a:endParaRPr lang="fr-FR" dirty="0">
              <a:latin typeface="Bahnschrift" pitchFamily="34" charset="0"/>
            </a:endParaRPr>
          </a:p>
          <a:p>
            <a:pPr algn="ctr">
              <a:buNone/>
            </a:pPr>
            <a:r>
              <a:rPr lang="fr-FR" dirty="0"/>
              <a:t>INTITULE - OBJECTIFS - DESCRIPTION</a:t>
            </a:r>
          </a:p>
          <a:p>
            <a:pPr>
              <a:buNone/>
            </a:pPr>
            <a:r>
              <a:rPr lang="fr-FR" dirty="0"/>
              <a:t>Une première question se pose : </a:t>
            </a:r>
            <a:r>
              <a:rPr lang="fr-FR" b="1" dirty="0"/>
              <a:t>  ’’Le projet de mon club est-il éligible et où finançable ?”</a:t>
            </a:r>
            <a:endParaRPr lang="fr-FR" dirty="0"/>
          </a:p>
          <a:p>
            <a:pPr>
              <a:buNone/>
            </a:pPr>
            <a:endParaRPr lang="fr-FR" dirty="0">
              <a:latin typeface="Bahnschrift" pitchFamily="34" charset="0"/>
            </a:endParaRPr>
          </a:p>
          <a:p>
            <a:pPr algn="just">
              <a:buNone/>
            </a:pPr>
            <a:r>
              <a:rPr lang="fr-FR" dirty="0"/>
              <a:t>Une deuxième question se pose : </a:t>
            </a:r>
            <a:r>
              <a:rPr lang="fr-FR" b="1" dirty="0"/>
              <a:t>‘’Le projet de mon club répond-t-il à un besoin d’intérêt général ?’’</a:t>
            </a:r>
          </a:p>
          <a:p>
            <a:pPr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7</a:t>
            </a:r>
            <a:r>
              <a:rPr lang="fr-FR" cap="all" dirty="0">
                <a:latin typeface="Bahnschrift" pitchFamily="34" charset="0"/>
              </a:rPr>
              <a:t> - PROJET : OBJET DE LA DEMANDE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cap="all" dirty="0">
              <a:latin typeface="Bahnschrift" pitchFamily="34" charset="0"/>
            </a:endParaRPr>
          </a:p>
          <a:p>
            <a:pPr marL="360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INTITULE - OBJECTIFS - DESCRIPTION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cap="all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Dans le cadre de l’ANS 2025, l’aide publique sera attribuée pour les clubs de  rugby dans le respect du </a:t>
            </a:r>
            <a:r>
              <a:rPr lang="fr-FR" b="1" dirty="0"/>
              <a:t>Projet Sportif Fédéral 2025.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b="1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Un projet en lien avec la </a:t>
            </a:r>
            <a:r>
              <a:rPr lang="fr-FR" b="1" dirty="0"/>
              <a:t>Responsabilité Sociétale des Organisations </a:t>
            </a:r>
            <a:r>
              <a:rPr lang="fr-FR" dirty="0"/>
              <a:t>(RSO) ou le </a:t>
            </a:r>
            <a:r>
              <a:rPr lang="fr-FR" b="1" dirty="0"/>
              <a:t>label FFR Clubs engagés </a:t>
            </a:r>
            <a:r>
              <a:rPr lang="fr-FR" dirty="0"/>
              <a:t>aura plus de chances d’aboutir.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1768884"/>
            <a:ext cx="10515600" cy="4611133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7</a:t>
            </a:r>
            <a:r>
              <a:rPr lang="fr-FR" cap="all" dirty="0">
                <a:latin typeface="Bahnschrift" pitchFamily="34" charset="0"/>
              </a:rPr>
              <a:t> - PROJET : OBJET DE LA DEMANDE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 marL="360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INTITULE - OBJECTIFS - DESCRIPTION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La démarche de la Responsabilité Sociétale des Organisations (RSO) consiste à intégrer les enjeux du développement durable dans vos actions et projets.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Pour le rugby, il s’agit du respect des principes du label FFR « </a:t>
            </a:r>
            <a:r>
              <a:rPr lang="fr-FR" sz="2000" b="1" dirty="0">
                <a:latin typeface="Bahnschrift" pitchFamily="34" charset="0"/>
              </a:rPr>
              <a:t>CLUB ENGAGE </a:t>
            </a:r>
            <a:r>
              <a:rPr lang="fr-FR" sz="2000" dirty="0">
                <a:latin typeface="Bahnschrift" pitchFamily="34" charset="0"/>
              </a:rPr>
              <a:t>» qui consiste à favoriser le développement d’actions de cohésion sociale et de soutenir des projets innovants pour faire découvrir la pratique du rugby comme vecteur de </a:t>
            </a:r>
            <a:r>
              <a:rPr lang="fr-FR" sz="2000" b="1" dirty="0">
                <a:latin typeface="Bahnschrift" pitchFamily="34" charset="0"/>
              </a:rPr>
              <a:t>bien-être</a:t>
            </a:r>
            <a:r>
              <a:rPr lang="fr-FR" sz="2000" dirty="0">
                <a:latin typeface="Bahnschrift" pitchFamily="34" charset="0"/>
              </a:rPr>
              <a:t>, de </a:t>
            </a:r>
            <a:r>
              <a:rPr lang="fr-FR" sz="2000" b="1" dirty="0">
                <a:latin typeface="Bahnschrift" pitchFamily="34" charset="0"/>
              </a:rPr>
              <a:t>solidarité</a:t>
            </a:r>
            <a:r>
              <a:rPr lang="fr-FR" sz="2000" dirty="0">
                <a:latin typeface="Bahnschrift" pitchFamily="34" charset="0"/>
              </a:rPr>
              <a:t>, d</a:t>
            </a:r>
            <a:r>
              <a:rPr lang="fr-FR" sz="2000" b="1" dirty="0">
                <a:latin typeface="Bahnschrift" pitchFamily="34" charset="0"/>
              </a:rPr>
              <a:t>’inclusion sociale</a:t>
            </a:r>
            <a:r>
              <a:rPr lang="fr-FR" sz="2000" dirty="0">
                <a:latin typeface="Bahnschrift" pitchFamily="34" charset="0"/>
              </a:rPr>
              <a:t>, de </a:t>
            </a:r>
            <a:r>
              <a:rPr lang="fr-FR" sz="2000" b="1" dirty="0">
                <a:latin typeface="Bahnschrift" pitchFamily="34" charset="0"/>
              </a:rPr>
              <a:t>lutte contre les inégalités</a:t>
            </a:r>
            <a:r>
              <a:rPr lang="fr-FR" sz="2000" dirty="0">
                <a:latin typeface="Bahnschrift" pitchFamily="34" charset="0"/>
              </a:rPr>
              <a:t> et de </a:t>
            </a:r>
            <a:r>
              <a:rPr lang="fr-FR" sz="2000" b="1" dirty="0">
                <a:latin typeface="Bahnschrift" pitchFamily="34" charset="0"/>
              </a:rPr>
              <a:t>développement durable </a:t>
            </a:r>
            <a:r>
              <a:rPr lang="fr-FR" sz="2000" dirty="0">
                <a:latin typeface="Bahnschrift" pitchFamily="34" charset="0"/>
              </a:rPr>
              <a:t>(Nouveau label « clubs engagés »).</a:t>
            </a:r>
          </a:p>
          <a:p>
            <a:pPr marL="360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00FF"/>
                </a:solidFill>
                <a:latin typeface="Bahnschrift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https://www.ffr.fr/ffr/cohesion_sociale/appel-a-projets</a:t>
            </a:r>
            <a:endParaRPr lang="fr-FR" sz="2000" dirty="0">
              <a:solidFill>
                <a:srgbClr val="0000FF"/>
              </a:solidFill>
              <a:latin typeface="Bahnschrift" pitchFamily="34" charset="0"/>
            </a:endParaRPr>
          </a:p>
          <a:p>
            <a:pPr marL="360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00FF"/>
                </a:solidFill>
                <a:latin typeface="Bahnschrift" pitchFamily="34" charset="0"/>
                <a:hlinkClick r:id="rId4"/>
              </a:rPr>
              <a:t>https://www.youtube.com/watch?v=ILbrPg3ri-w</a:t>
            </a:r>
            <a:endParaRPr lang="fr-FR" sz="2000" dirty="0">
              <a:solidFill>
                <a:srgbClr val="0000FF"/>
              </a:solidFill>
              <a:latin typeface="Bahnschrift" pitchFamily="34" charset="0"/>
            </a:endParaRPr>
          </a:p>
          <a:p>
            <a:pPr marL="36000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0000FF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 .</a:t>
            </a: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8</a:t>
            </a:r>
            <a:r>
              <a:rPr lang="fr-FR" cap="all" dirty="0">
                <a:latin typeface="Bahnschrift" pitchFamily="34" charset="0"/>
              </a:rPr>
              <a:t> - LE BUDGET PREVISIONNEL DU PROJET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Le budget prévisionnel de l’action permet de traduire financièrement le projet envisagé. 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Il présente les dépenses et les ressources escomptées par la mise en œuvre du projet. </a:t>
            </a: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9</a:t>
            </a:r>
            <a:r>
              <a:rPr lang="fr-FR" cap="all" dirty="0">
                <a:latin typeface="Bahnschrift" pitchFamily="34" charset="0"/>
              </a:rPr>
              <a:t> - LE COFINANCEMENT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>
              <a:buNone/>
            </a:pPr>
            <a:r>
              <a:rPr lang="fr-FR" sz="2000" dirty="0">
                <a:latin typeface="Bahnschrift" pitchFamily="34" charset="0"/>
              </a:rPr>
              <a:t>     Les collectivités ne financent aucune demande à 100 %.</a:t>
            </a:r>
          </a:p>
          <a:p>
            <a:pPr>
              <a:buNone/>
            </a:pPr>
            <a:endParaRPr lang="fr-FR" sz="2000" dirty="0">
              <a:latin typeface="Bahnschrift" pitchFamily="34" charset="0"/>
            </a:endParaRPr>
          </a:p>
          <a:p>
            <a:pPr>
              <a:buNone/>
            </a:pPr>
            <a:r>
              <a:rPr lang="fr-FR" sz="2000" dirty="0">
                <a:latin typeface="Bahnschrift" pitchFamily="34" charset="0"/>
              </a:rPr>
              <a:t>     Le budget prévisionnel doit faire apparaître en principe 20 % de cofinancement.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10</a:t>
            </a:r>
            <a:r>
              <a:rPr lang="fr-FR" cap="all" dirty="0">
                <a:latin typeface="Bahnschrift" pitchFamily="34" charset="0"/>
              </a:rPr>
              <a:t> - LA METHODE D’EVALUATION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 algn="just">
              <a:buNone/>
            </a:pPr>
            <a:r>
              <a:rPr lang="fr-FR" sz="2000" dirty="0">
                <a:latin typeface="Bahnschrift" pitchFamily="34" charset="0"/>
              </a:rPr>
              <a:t>   Vous devrez présenter un dispositif d’évaluation en choisissant un minimum d’indicateurs pour montrer que vous vous souciez des résultats de votre action.</a:t>
            </a:r>
          </a:p>
          <a:p>
            <a:pPr algn="just">
              <a:buNone/>
            </a:pP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 – </a:t>
            </a:r>
            <a:r>
              <a:rPr lang="fr-FR" sz="2800" b="1" dirty="0">
                <a:latin typeface="Trebuchet MS" pitchFamily="34" charset="0"/>
              </a:rPr>
              <a:t>BIEN REMPLIR SON DOSSIER ANS 2025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cap="all" dirty="0">
                <a:latin typeface="Bahnschrift" pitchFamily="34" charset="0"/>
              </a:rPr>
              <a:t>V.</a:t>
            </a:r>
            <a:r>
              <a:rPr lang="fr-FR" sz="2000" cap="all" dirty="0">
                <a:latin typeface="Bahnschrift" pitchFamily="34" charset="0"/>
              </a:rPr>
              <a:t>11</a:t>
            </a:r>
            <a:r>
              <a:rPr lang="fr-FR" cap="all" dirty="0">
                <a:latin typeface="Bahnschrift" pitchFamily="34" charset="0"/>
              </a:rPr>
              <a:t> - LA DECLARATION SUR L’HONNEUR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200" cap="all" dirty="0">
              <a:latin typeface="Bahnschrift" pitchFamily="34" charset="0"/>
            </a:endParaRPr>
          </a:p>
          <a:p>
            <a:pPr algn="just">
              <a:buNone/>
            </a:pPr>
            <a:r>
              <a:rPr lang="fr-FR" sz="2000" dirty="0">
                <a:latin typeface="Bahnschrift" pitchFamily="34" charset="0"/>
              </a:rPr>
              <a:t>   La déclaration sur l’honneur permet au représentant légal de l’association ou à son mandataire de s’engager sur la véracité des informations fournies dans le dossier et de préciser le montant de la demande de subvention. </a:t>
            </a: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LA TRANSPARENCE DES DECISIONS</a:t>
            </a:r>
          </a:p>
          <a:p>
            <a:pPr lvl="0" algn="just">
              <a:buNone/>
            </a:pPr>
            <a:r>
              <a:rPr lang="fr-FR" sz="2000" dirty="0">
                <a:latin typeface="Bahnschrift" pitchFamily="34" charset="0"/>
              </a:rPr>
              <a:t>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Les fédérations devront présenter la garantie d’une attribution et d’une évaluation équitable aux associations.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Elles doivent, à ce titre, créer une commission qui garantira l’indépendance des décisions qui veillera au respect des règles d’éthique, de déontologie, de prévention et de traitement des conflits d’intérêts et de transparence.</a:t>
            </a:r>
          </a:p>
          <a:p>
            <a:pPr lvl="0">
              <a:buNone/>
            </a:pPr>
            <a:r>
              <a:rPr lang="fr-FR" sz="2000" dirty="0">
                <a:latin typeface="Bahnschrift" pitchFamily="34" charset="0"/>
              </a:rPr>
              <a:t>     </a:t>
            </a: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973" y="2389909"/>
            <a:ext cx="9750136" cy="2763981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LE COMPTE ASSO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AVANT DE SAISIR UNE DEMANDE DE SUBVENTION SUR LE COMPTE ASSO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L’INTERÊT GENERAL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L’IMPORTANCE DU PROJET ASSOCIATIF</a:t>
            </a:r>
            <a:endParaRPr lang="fr-FR" sz="2800" dirty="0">
              <a:latin typeface="Bahnschrif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140" y="1063109"/>
            <a:ext cx="10900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II - LES DIFFRENTES ETAPES POUR UNE DEMANDE</a:t>
            </a:r>
          </a:p>
          <a:p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      DE SUBVENTION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523" y="1189184"/>
            <a:ext cx="10889673" cy="838524"/>
          </a:xfrm>
        </p:spPr>
        <p:txBody>
          <a:bodyPr>
            <a:noAutofit/>
          </a:bodyPr>
          <a:lstStyle/>
          <a:p>
            <a:pPr algn="just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VI – </a:t>
            </a:r>
            <a:r>
              <a:rPr lang="fr-FR" sz="3200" b="1" dirty="0">
                <a:latin typeface="Trebuchet MS" pitchFamily="34" charset="0"/>
              </a:rPr>
              <a:t>LES MISSIONS DE LA COMMISSION REGIONALE DE LA LIGUE OCCITANIE RUGBY 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4025" y="1556738"/>
            <a:ext cx="10515600" cy="4539262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5" name="Image 4" descr="IMG COMMISSION REGION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6" y="2234423"/>
            <a:ext cx="6344418" cy="46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VI – </a:t>
            </a:r>
            <a:r>
              <a:rPr lang="fr-FR" sz="2800" b="1" dirty="0">
                <a:latin typeface="Trebuchet MS" pitchFamily="34" charset="0"/>
              </a:rPr>
              <a:t>LES MISSIONS DE LA COMMISSION REGIONALE DE LA LIGUE OCCITANIE RUGBY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000" dirty="0">
                <a:latin typeface="Bahnschrift" pitchFamily="34" charset="0"/>
              </a:rPr>
              <a:t>  La commission régionale examine et instruit les dossiers confiés et détermine un choix de priorité dans les projets à soutenir suivant des critères :</a:t>
            </a:r>
          </a:p>
          <a:p>
            <a:pPr algn="just">
              <a:buNone/>
            </a:pPr>
            <a:endParaRPr lang="fr-FR" sz="2000" dirty="0">
              <a:latin typeface="Bahnschrift" pitchFamily="34" charset="0"/>
            </a:endParaRPr>
          </a:p>
          <a:p>
            <a:pPr algn="just">
              <a:buNone/>
            </a:pPr>
            <a:endParaRPr lang="fr-FR" sz="2000" dirty="0">
              <a:latin typeface="Bahnschrift" pitchFamily="34" charset="0"/>
            </a:endParaRPr>
          </a:p>
        </p:txBody>
      </p:sp>
      <p:pic>
        <p:nvPicPr>
          <p:cNvPr id="4" name="Image 3" descr="IMG GRILLE COHERENC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38300" y="2833052"/>
            <a:ext cx="8848725" cy="33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898" y="41765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LA GRILLE D’EVALUATION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000" dirty="0">
                <a:latin typeface="Bahnschrift" pitchFamily="34" charset="0"/>
              </a:rPr>
              <a:t> </a:t>
            </a:r>
          </a:p>
        </p:txBody>
      </p:sp>
      <p:pic>
        <p:nvPicPr>
          <p:cNvPr id="5" name="Image 4" descr="IMG GRILLE D'ANALYS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562100" y="1066800"/>
            <a:ext cx="8743951" cy="55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423" y="1036784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LA NOTATION DES DOSSIERS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50" y="2059831"/>
            <a:ext cx="10515600" cy="38837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000" dirty="0">
                <a:latin typeface="Bahnschrift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125" y="1914524"/>
            <a:ext cx="10382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Bahnschrift" pitchFamily="34" charset="0"/>
              </a:rPr>
              <a:t>La note maximale attribuée est 15 (3 points x 5 items)</a:t>
            </a:r>
          </a:p>
          <a:p>
            <a:pPr algn="just"/>
            <a:r>
              <a:rPr lang="fr-FR" sz="2000" dirty="0">
                <a:latin typeface="Bahnschrift" pitchFamily="34" charset="0"/>
              </a:rPr>
              <a:t>La note minimale attribuée est zéro (zéro point x 5 items) </a:t>
            </a:r>
          </a:p>
          <a:p>
            <a:pPr>
              <a:lnSpc>
                <a:spcPct val="100000"/>
              </a:lnSpc>
              <a:buNone/>
            </a:pPr>
            <a:r>
              <a:rPr lang="fr-FR" sz="2000" b="1" dirty="0">
                <a:latin typeface="Bahnschrift" pitchFamily="34" charset="0"/>
              </a:rPr>
              <a:t>Grâce à la moyenne des notes, le dossier sera classé dans l’un de ses groupes.</a:t>
            </a:r>
            <a:endParaRPr lang="fr-FR" sz="2000" dirty="0">
              <a:latin typeface="Bahnschrift" pitchFamily="34" charset="0"/>
            </a:endParaRPr>
          </a:p>
          <a:p>
            <a:pPr>
              <a:lnSpc>
                <a:spcPct val="100000"/>
              </a:lnSpc>
            </a:pPr>
            <a:endParaRPr lang="fr-FR" sz="2000" dirty="0">
              <a:latin typeface="Bahnschrift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000" dirty="0">
                <a:latin typeface="Bahnschrift" pitchFamily="34" charset="0"/>
              </a:rPr>
              <a:t>Entre 13 et 15 : Le projet est recommandé = priorité absolue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Bahnschrift" pitchFamily="34" charset="0"/>
              </a:rPr>
              <a:t>Entre 8 et 12,9 : Le projet est cohérent et à améliorer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Bahnschrift" pitchFamily="34" charset="0"/>
              </a:rPr>
              <a:t>Entre 5 et 7,9 : Le projet est cohérent et à renforcer dans tous les secteurs (priorité minimale)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Bahnschrift" pitchFamily="34" charset="0"/>
              </a:rPr>
              <a:t>Entre 0 et 4,9 : Projet incohérent (non prioritaire)</a:t>
            </a: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423" y="1036784"/>
            <a:ext cx="10889673" cy="83852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  <a:latin typeface="Trebuchet MS" pitchFamily="34" charset="0"/>
              </a:rPr>
              <a:t>AGENCE NATIONALE DU SPORT</a:t>
            </a:r>
            <a:br>
              <a:rPr lang="fr-FR" sz="2800" b="1" dirty="0">
                <a:solidFill>
                  <a:srgbClr val="C00000"/>
                </a:solidFill>
                <a:latin typeface="Trebuchet MS" pitchFamily="34" charset="0"/>
              </a:rPr>
            </a:br>
            <a:endParaRPr lang="fr-FR" sz="3200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146" y="1956046"/>
            <a:ext cx="1098665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badi" panose="020B0604020104020204" pitchFamily="34" charset="0"/>
              </a:rPr>
              <a:t>La demande devra être déposée avant le 16 avril 2025 sur le Compte Asso.</a:t>
            </a:r>
          </a:p>
          <a:p>
            <a:pPr algn="just"/>
            <a:endParaRPr lang="fr-FR" sz="2000" dirty="0">
              <a:latin typeface="Abadi" panose="020B0604020104020204" pitchFamily="34" charset="0"/>
            </a:endParaRPr>
          </a:p>
          <a:p>
            <a:pPr algn="just"/>
            <a:r>
              <a:rPr lang="fr-FR" sz="2000" dirty="0">
                <a:latin typeface="Abadi" panose="020B0604020104020204" pitchFamily="34" charset="0"/>
              </a:rPr>
              <a:t>L'action devra être effectuée entre le 1</a:t>
            </a:r>
            <a:r>
              <a:rPr lang="fr-FR" sz="2000" baseline="30000" dirty="0">
                <a:latin typeface="Abadi" panose="020B0604020104020204" pitchFamily="34" charset="0"/>
              </a:rPr>
              <a:t>er</a:t>
            </a:r>
            <a:r>
              <a:rPr lang="fr-FR" sz="2000" dirty="0">
                <a:latin typeface="Abadi" panose="020B0604020104020204" pitchFamily="34" charset="0"/>
              </a:rPr>
              <a:t> janvier 2025 et le 30 juin 2026.</a:t>
            </a:r>
          </a:p>
          <a:p>
            <a:pPr algn="just"/>
            <a:endParaRPr lang="fr-FR" sz="2000" dirty="0">
              <a:latin typeface="Abadi" panose="020B0604020104020204" pitchFamily="34" charset="0"/>
            </a:endParaRPr>
          </a:p>
          <a:p>
            <a:pPr algn="just"/>
            <a:r>
              <a:rPr lang="fr-FR" sz="2000" dirty="0">
                <a:latin typeface="Abadi" panose="020B0604020104020204" pitchFamily="34" charset="0"/>
              </a:rPr>
              <a:t>Chaque club peut déposer 1 à 3 projets mais dans 1 seul dossier.</a:t>
            </a:r>
          </a:p>
          <a:p>
            <a:pPr algn="just"/>
            <a:endParaRPr lang="fr-FR" sz="2000" dirty="0">
              <a:latin typeface="Abadi" panose="020B0604020104020204" pitchFamily="34" charset="0"/>
            </a:endParaRPr>
          </a:p>
          <a:p>
            <a:pPr algn="just"/>
            <a:r>
              <a:rPr lang="fr-FR" sz="2000" dirty="0">
                <a:latin typeface="Abadi" panose="020B0604020104020204" pitchFamily="34" charset="0"/>
              </a:rPr>
              <a:t>Le montant minimum de subvention est fixé à 1500€ par club et porteur de projet ou 750 €uros si deux projets.</a:t>
            </a:r>
          </a:p>
          <a:p>
            <a:pPr algn="just"/>
            <a:endParaRPr lang="fr-FR" sz="2000" dirty="0">
              <a:latin typeface="Abadi" panose="020B0604020104020204" pitchFamily="34" charset="0"/>
            </a:endParaRPr>
          </a:p>
          <a:p>
            <a:pPr algn="just"/>
            <a:r>
              <a:rPr lang="fr-FR" sz="2000" dirty="0">
                <a:latin typeface="Abadi" panose="020B0604020104020204" pitchFamily="34" charset="0"/>
              </a:rPr>
              <a:t>1000 € pour des projets en territoires carencés (ZRR ou CRTE).</a:t>
            </a:r>
          </a:p>
          <a:p>
            <a:pPr algn="just"/>
            <a:endParaRPr lang="fr-FR" sz="2000" dirty="0">
              <a:latin typeface="Abadi" panose="020B0604020104020204" pitchFamily="34" charset="0"/>
            </a:endParaRPr>
          </a:p>
          <a:p>
            <a:pPr algn="just"/>
            <a:endParaRPr lang="fr-FR" sz="2800" b="1" dirty="0">
              <a:latin typeface="Trebuchet MS" pitchFamily="34" charset="0"/>
            </a:endParaRPr>
          </a:p>
          <a:p>
            <a:pPr algn="just"/>
            <a:endParaRPr lang="fr-FR" sz="2800" b="1" dirty="0">
              <a:latin typeface="Trebuchet MS" pitchFamily="34" charset="0"/>
            </a:endParaRPr>
          </a:p>
          <a:p>
            <a:pPr algn="just"/>
            <a:r>
              <a:rPr lang="fr-FR" sz="2000" dirty="0">
                <a:latin typeface="Bahnschrif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331" y="1825625"/>
            <a:ext cx="10817469" cy="4351338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C00000"/>
              </a:solidFill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C00000"/>
                </a:solidFill>
                <a:latin typeface="Trebuchet MS" pitchFamily="34" charset="0"/>
              </a:rPr>
              <a:t>Claude </a:t>
            </a:r>
            <a:r>
              <a:rPr lang="fr-FR" sz="2000" dirty="0" err="1">
                <a:solidFill>
                  <a:srgbClr val="C00000"/>
                </a:solidFill>
                <a:latin typeface="Trebuchet MS" pitchFamily="34" charset="0"/>
              </a:rPr>
              <a:t>Soutadé</a:t>
            </a:r>
            <a:r>
              <a:rPr lang="fr-FR" sz="2000" dirty="0">
                <a:solidFill>
                  <a:srgbClr val="C00000"/>
                </a:solidFill>
                <a:latin typeface="Trebuchet MS" pitchFamily="34" charset="0"/>
              </a:rPr>
              <a:t> (Ligue Occitanie Rugby en charge de la formation des dirigeants)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C00000"/>
                </a:solidFill>
                <a:latin typeface="Trebuchet MS" pitchFamily="34" charset="0"/>
              </a:rPr>
              <a:t>c.soutade@occitanie-ffr.fr</a:t>
            </a:r>
          </a:p>
        </p:txBody>
      </p:sp>
    </p:spTree>
    <p:extLst>
      <p:ext uri="{BB962C8B-B14F-4D97-AF65-F5344CB8AC3E}">
        <p14:creationId xmlns:p14="http://schemas.microsoft.com/office/powerpoint/2010/main" val="6102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39D47-64E2-FE67-0587-AEF2F02D8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58B93-125D-4609-376C-AB5DCD4C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97" y="2344909"/>
            <a:ext cx="9053946" cy="3449982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LA PRESENTATION DE L’ASSOCIATION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LA DESCRIPTION DE L’OBJET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LA METHODE D’EVALUATION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LE BUDGET PREVISIONNEL DU PROJET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LE COFINANCEMENT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LES PIECES A FOURNIR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</a:b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- LA DECLARATION SUR L’HONNEUR</a:t>
            </a:r>
            <a:endParaRPr lang="fr-FR" sz="2800" dirty="0">
              <a:latin typeface="Bahnschrif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D93A5-43E2-42BE-926D-68DDA5BA2ED6}"/>
              </a:ext>
            </a:extLst>
          </p:cNvPr>
          <p:cNvSpPr/>
          <p:nvPr/>
        </p:nvSpPr>
        <p:spPr>
          <a:xfrm>
            <a:off x="685140" y="1063109"/>
            <a:ext cx="10744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III – PRESENTATION DES DOSSIERS D’AIDES FINANCIERES PUBLIQUES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0392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261" y="1572782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1297" y="2242537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CALENDRIER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La campagne ouvre le vendredi 28 mars 2025</a:t>
            </a: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Elle est clôturée le mercredi 16 avril 2025 à 12h00</a:t>
            </a: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sur le « </a:t>
            </a:r>
            <a:r>
              <a:rPr lang="fr-FR" sz="2000" b="1" i="1" dirty="0">
                <a:latin typeface="Bahnschrift" pitchFamily="34" charset="0"/>
              </a:rPr>
              <a:t>Le Compte </a:t>
            </a:r>
            <a:r>
              <a:rPr lang="fr-FR" sz="2000" b="1" i="1" dirty="0" err="1">
                <a:latin typeface="Bahnschrift" pitchFamily="34" charset="0"/>
              </a:rPr>
              <a:t>Asso</a:t>
            </a:r>
            <a:r>
              <a:rPr lang="fr-FR" sz="2000" dirty="0">
                <a:latin typeface="Bahnschrift" pitchFamily="34" charset="0"/>
              </a:rPr>
              <a:t> » </a:t>
            </a: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 </a:t>
            </a: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FF6AC-CFE0-D744-6372-22569725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1901F-CDB1-A125-AB35-2EB6340A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07" y="1520827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77C985-B7F2-95B0-8A72-97EFB05C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93" y="2221756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LA DECLINAISON DU BUDGET DE L’ANS 2024 = 461 M €uros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dirty="0">
                <a:latin typeface="Bahnschrift" pitchFamily="34" charset="0"/>
              </a:rPr>
              <a:t>PÔLE HAUTE PERFORMANCE</a:t>
            </a:r>
            <a:r>
              <a:rPr lang="fr-FR" sz="2000" dirty="0">
                <a:latin typeface="Bahnschrift" pitchFamily="34" charset="0"/>
              </a:rPr>
              <a:t> : 114 M €uros</a:t>
            </a: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latin typeface="Bahnschrift" pitchFamily="34" charset="0"/>
            </a:endParaRP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dirty="0">
                <a:latin typeface="Bahnschrift" pitchFamily="34" charset="0"/>
              </a:rPr>
              <a:t>PÔLE DEVELOPPEMENT DES PRATIQUES </a:t>
            </a:r>
            <a:r>
              <a:rPr lang="fr-FR" sz="2000" dirty="0">
                <a:latin typeface="Bahnschrift" pitchFamily="34" charset="0"/>
              </a:rPr>
              <a:t>: 347 M €uros</a:t>
            </a:r>
          </a:p>
          <a:p>
            <a:pPr marL="72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      - LES EQUIPEMENTS SPORTIFS : xxx M €uros</a:t>
            </a:r>
          </a:p>
          <a:p>
            <a:pPr marL="72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      - LE DEVELOPPEMENT FEDERAL &amp; TERRITORIAL : xxx M €uros</a:t>
            </a:r>
          </a:p>
          <a:p>
            <a:pPr marL="90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               - Les Projets Sportifs Territoriaux (PST) : xx M €uros</a:t>
            </a:r>
          </a:p>
          <a:p>
            <a:pPr marL="90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               - </a:t>
            </a:r>
            <a:r>
              <a:rPr lang="fr-FR" sz="2000" b="1" dirty="0">
                <a:solidFill>
                  <a:srgbClr val="C00000"/>
                </a:solidFill>
                <a:latin typeface="Bahnschrift" pitchFamily="34" charset="0"/>
              </a:rPr>
              <a:t>Les Projets Sportifs Fédéraux (PSF)</a:t>
            </a:r>
            <a:r>
              <a:rPr lang="fr-FR" sz="2000" dirty="0">
                <a:solidFill>
                  <a:srgbClr val="C00000"/>
                </a:solidFill>
                <a:latin typeface="Bahnschrift" pitchFamily="34" charset="0"/>
              </a:rPr>
              <a:t> : 70 M €uros (2025)</a:t>
            </a:r>
          </a:p>
          <a:p>
            <a:pPr>
              <a:buNone/>
            </a:pPr>
            <a:r>
              <a:rPr lang="fr-FR" sz="2000" dirty="0">
                <a:latin typeface="Bahnschrift" pitchFamily="34" charset="0"/>
              </a:rPr>
              <a:t>        </a:t>
            </a:r>
            <a:endParaRPr lang="fr-FR" dirty="0">
              <a:solidFill>
                <a:srgbClr val="0000FF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6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1D976-6027-E57A-96A2-A95FBFF2B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4FE98-709D-DDB0-E7A6-A505A83F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20" y="1448091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BUDGET ANS LIGUE OCCITANIE RUGBY 2024</a:t>
            </a:r>
            <a:br>
              <a:rPr lang="fr-FR" sz="3200" b="1" dirty="0"/>
            </a:br>
            <a:br>
              <a:rPr lang="fr-FR" sz="3200" b="1" dirty="0"/>
            </a:br>
            <a:br>
              <a:rPr lang="fr-FR" sz="2000" dirty="0">
                <a:latin typeface="Abadi" panose="020B0604020104020204" pitchFamily="34" charset="0"/>
              </a:rPr>
            </a:b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CEDDA-8F21-B3BC-167E-B10CE131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20" y="3405679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5" name="Image 4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DF6A9ECD-B195-6CF3-08BA-3F6726598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51" y="1696122"/>
            <a:ext cx="7168413" cy="49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9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F4033-70DE-89E2-345A-D41C8805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243D0-C350-5600-0245-489B3F40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20" y="1448091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BUDGET ANS CLUBS OCCITANIE RUGBY 2024</a:t>
            </a:r>
            <a:br>
              <a:rPr lang="fr-FR" sz="3200" b="1" dirty="0"/>
            </a:br>
            <a:br>
              <a:rPr lang="fr-FR" sz="3200" b="1" dirty="0"/>
            </a:br>
            <a:br>
              <a:rPr lang="fr-FR" sz="2000" dirty="0">
                <a:latin typeface="Abadi" panose="020B0604020104020204" pitchFamily="34" charset="0"/>
              </a:rPr>
            </a:b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6A1F3-6BC8-B4E3-4271-3CEE9F36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20" y="3405679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6" name="Image 5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98612055-C518-B71F-A8BF-6036237E1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5" y="1741235"/>
            <a:ext cx="9744597" cy="43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798" y="1541609"/>
            <a:ext cx="10889673" cy="83852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IV - </a:t>
            </a:r>
            <a:r>
              <a:rPr lang="fr-FR" sz="2800" b="1" dirty="0">
                <a:latin typeface="Trebuchet MS" pitchFamily="34" charset="0"/>
              </a:rPr>
              <a:t>LE DOSSIER DE DEMANDE D’AIDE DE L’AGENCE NATIONALE DU SPORT (ANS)</a:t>
            </a:r>
            <a:br>
              <a:rPr lang="fr-FR" sz="3200" b="1" dirty="0"/>
            </a:br>
            <a:br>
              <a:rPr lang="fr-FR" sz="3200" b="1" dirty="0"/>
            </a:b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825" y="2221756"/>
            <a:ext cx="10515600" cy="3883769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C00000"/>
                </a:solidFill>
                <a:latin typeface="Bahnschrift" pitchFamily="34" charset="0"/>
              </a:rPr>
              <a:t>LE PÔLE DEVELOPPEMENT DES PRATIQUES (ANS)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latin typeface="Bahnschrift" pitchFamily="34" charset="0"/>
              </a:rPr>
              <a:t>Le pôle développement des pratiques a communiqué aux 104 fédérations sportives concernées </a:t>
            </a:r>
            <a:r>
              <a:rPr lang="fr-FR" b="1" dirty="0">
                <a:latin typeface="Bahnschrift" pitchFamily="34" charset="0"/>
              </a:rPr>
              <a:t>la note de service ANS 2025</a:t>
            </a:r>
            <a:r>
              <a:rPr lang="fr-FR" dirty="0">
                <a:latin typeface="Bahnschrift" pitchFamily="34" charset="0"/>
              </a:rPr>
              <a:t> </a:t>
            </a:r>
            <a:r>
              <a:rPr lang="fr-FR" sz="2000" dirty="0">
                <a:latin typeface="Bahnschrift" pitchFamily="34" charset="0"/>
              </a:rPr>
              <a:t>et le montant des crédits dédiés à sa / ses discipline(s) pour l’année 2025.</a:t>
            </a:r>
          </a:p>
          <a:p>
            <a:pPr marL="54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C00000"/>
              </a:solidFill>
              <a:latin typeface="Bahnschrift" pitchFamily="34" charset="0"/>
            </a:endParaRPr>
          </a:p>
          <a:p>
            <a:pPr>
              <a:buNone/>
            </a:pPr>
            <a:endParaRPr lang="fr-FR" sz="4000" dirty="0"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3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Microsoft Office PowerPoint</Application>
  <PresentationFormat>Grand écran</PresentationFormat>
  <Paragraphs>236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Abadi</vt:lpstr>
      <vt:lpstr>Arial</vt:lpstr>
      <vt:lpstr>Bahnschrift</vt:lpstr>
      <vt:lpstr>Berlin Sans FB Demi</vt:lpstr>
      <vt:lpstr>Calibri</vt:lpstr>
      <vt:lpstr>Calibri Light</vt:lpstr>
      <vt:lpstr>Trebuchet MS</vt:lpstr>
      <vt:lpstr>Thème Office</vt:lpstr>
      <vt:lpstr>Présentation PowerPoint</vt:lpstr>
      <vt:lpstr>Présentation PowerPoint</vt:lpstr>
      <vt:lpstr>- LE COMPTE ASSO  - AVANT DE SAISIR UNE DEMANDE DE SUBVENTION SUR LE COMPTE ASSO  - L’INTERÊT GENERAL  - L’IMPORTANCE DU PROJET ASSOCIATIF</vt:lpstr>
      <vt:lpstr>- LA PRESENTATION DE L’ASSOCIATION  - LA DESCRIPTION DE L’OBJET  - LA METHODE D’EVALUATION  - LE BUDGET PREVISIONNEL DU PROJET  - LE COFINANCEMENT  - LES PIECES A FOURNIR  - LA DECLARATION SUR L’HONNEUR</vt:lpstr>
      <vt:lpstr>IV - LE DOSSIER DE DEMANDE D’AIDE DE L’AGENCE NATIONALE DU SPORT (ANS)  </vt:lpstr>
      <vt:lpstr>IV - LE DOSSIER DE DEMANDE D’AIDE DE L’AGENCE NATIONALE DU SPORT (ANS)  </vt:lpstr>
      <vt:lpstr>BUDGET ANS LIGUE OCCITANIE RUGBY 2024   </vt:lpstr>
      <vt:lpstr>BUDGET ANS CLUBS OCCITANIE RUGBY 2024   </vt:lpstr>
      <vt:lpstr>IV - LE DOSSIER DE DEMANDE D’AIDE DE L’AGENCE NATIONALE DU SPORT (ANS)  </vt:lpstr>
      <vt:lpstr>Présentation PowerPoint</vt:lpstr>
      <vt:lpstr>IV - LE DOSSIER DE DEMANDE D’AIDE DE L’AGENCE NATIONALE DU SPORT (ANS)  </vt:lpstr>
      <vt:lpstr>IV - LE DOSSIER DE DEMANDE D’AIDE DE L’AGENCE NATIONALE DU SPORT (ANS)  </vt:lpstr>
      <vt:lpstr>IV - LE DOSSIER DE DEMANDE D’AIDE DE L’AGENCE NATIONALE DU SPORT (ANS)  </vt:lpstr>
      <vt:lpstr>IV - LE DOSSIER DE DEMANDE D’AIDE DE L’AGENCE NATIONALE DU SPORT (ANS)  </vt:lpstr>
      <vt:lpstr>IV - LE DOSSIER DE DEMANDE D’AIDE DE L’AGENCE NATIONALE DU SPORT (ANS)  </vt:lpstr>
      <vt:lpstr>IV - LE DOSSIER DE DEMANDE D’AIDE DE L’AGENCE NATIONALE DU SPORT (ANS)  </vt:lpstr>
      <vt:lpstr>V – BIEN REMPLIR SON DOSSIER ANS 2025  </vt:lpstr>
      <vt:lpstr>Présentation PowerPoint</vt:lpstr>
      <vt:lpstr>Présentation PowerPoint</vt:lpstr>
      <vt:lpstr>V – BIEN REMPLIR SON DOSSIER ANS 2025  </vt:lpstr>
      <vt:lpstr>V – BIEN REMPLIR SON DOSSIER ANS 2025  </vt:lpstr>
      <vt:lpstr>V – BIEN REMPLIR SON DOSSIER ANS 2024  </vt:lpstr>
      <vt:lpstr>V – BIEN REMPLIR SON DOSSIER ANS 2025  </vt:lpstr>
      <vt:lpstr>V – BIEN REMPLIR SON DOSSIER ANS 2025  </vt:lpstr>
      <vt:lpstr>V – BIEN REMPLIR SON DOSSIER ANS 2025  </vt:lpstr>
      <vt:lpstr>V – BIEN REMPLIR SON DOSSIER ANS 2025  </vt:lpstr>
      <vt:lpstr>V – BIEN REMPLIR SON DOSSIER ANS 2025  </vt:lpstr>
      <vt:lpstr>V – BIEN REMPLIR SON DOSSIER ANS 2025  </vt:lpstr>
      <vt:lpstr>IV - LE DOSSIER DE DEMANDE D’AIDE DE L’AGENCE NATIONALE DU SPORT (ANS)  </vt:lpstr>
      <vt:lpstr>VI – LES MISSIONS DE LA COMMISSION REGIONALE DE LA LIGUE OCCITANIE RUGBY </vt:lpstr>
      <vt:lpstr>VI – LES MISSIONS DE LA COMMISSION REGIONALE DE LA LIGUE OCCITANIE RUGBY  </vt:lpstr>
      <vt:lpstr>LA GRILLE D’EVALUATION</vt:lpstr>
      <vt:lpstr>LA NOTATION DES DOSSIERS</vt:lpstr>
      <vt:lpstr>AGENCE NATIONALE DU SPORT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 FIXE</dc:creator>
  <cp:lastModifiedBy>Claude Soutadé</cp:lastModifiedBy>
  <cp:revision>267</cp:revision>
  <dcterms:created xsi:type="dcterms:W3CDTF">2023-03-23T15:53:43Z</dcterms:created>
  <dcterms:modified xsi:type="dcterms:W3CDTF">2025-04-03T19:48:36Z</dcterms:modified>
</cp:coreProperties>
</file>